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1" r:id="rId2"/>
    <p:sldId id="264" r:id="rId3"/>
    <p:sldId id="280" r:id="rId4"/>
    <p:sldId id="281" r:id="rId5"/>
    <p:sldId id="282" r:id="rId6"/>
    <p:sldId id="283" r:id="rId7"/>
    <p:sldId id="267" r:id="rId8"/>
    <p:sldId id="268" r:id="rId9"/>
    <p:sldId id="269" r:id="rId10"/>
    <p:sldId id="270" r:id="rId11"/>
    <p:sldId id="272" r:id="rId12"/>
    <p:sldId id="273" r:id="rId13"/>
    <p:sldId id="257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4" autoAdjust="0"/>
    <p:restoredTop sz="94662" autoAdjust="0"/>
  </p:normalViewPr>
  <p:slideViewPr>
    <p:cSldViewPr>
      <p:cViewPr>
        <p:scale>
          <a:sx n="70" d="100"/>
          <a:sy n="70" d="100"/>
        </p:scale>
        <p:origin x="-1824" y="-36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05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image1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287653-C799-4A19-9CDF-6FB442FCA35D}" type="datetimeFigureOut">
              <a:rPr lang="en-IN" smtClean="0"/>
              <a:pPr/>
              <a:t>15-03-2019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C802A6-F5C0-4358-8ED2-962ADD77CF64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92134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15-03-2019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2191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15-03-2019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13870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15-03-2019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45314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15-03-2019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68683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15-03-2019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66948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15-03-2019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18939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15-03-2019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44568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15-03-2019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05744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15-03-2019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29018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15-03-2019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75396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7C006-EFAF-42F7-9812-C32D30239F8E}" type="datetimeFigureOut">
              <a:rPr lang="en-IN" smtClean="0"/>
              <a:pPr/>
              <a:t>15-03-2019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97539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7C006-EFAF-42F7-9812-C32D30239F8E}" type="datetimeFigureOut">
              <a:rPr lang="en-IN" smtClean="0"/>
              <a:pPr/>
              <a:t>15-03-2019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787C7C-DDBC-4402-A46E-160BE4B3FEFE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00482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512" y="2204864"/>
            <a:ext cx="8856984" cy="1470025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  <a:t>INT247</a:t>
            </a:r>
            <a:br>
              <a:rPr lang="en-US" sz="54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</a:br>
            <a:r>
              <a:rPr lang="en-US" sz="40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  <a:t>Machine Learning Foundations</a:t>
            </a:r>
            <a:endParaRPr lang="en-IN" sz="5400" dirty="0">
              <a:solidFill>
                <a:schemeClr val="tx2">
                  <a:lumMod val="50000"/>
                </a:schemeClr>
              </a:solidFill>
              <a:latin typeface="Broadway" pitchFamily="82" charset="0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7397229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0" name="Picture 4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Straight Connector 5"/>
          <p:cNvCxnSpPr/>
          <p:nvPr/>
        </p:nvCxnSpPr>
        <p:spPr>
          <a:xfrm>
            <a:off x="1043608" y="378904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822852" y="3918247"/>
            <a:ext cx="2898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 smtClean="0">
                <a:solidFill>
                  <a:schemeClr val="accent1">
                    <a:lumMod val="75000"/>
                  </a:schemeClr>
                </a:solidFill>
                <a:latin typeface="Arial Rounded MT Bold" pitchFamily="34" charset="0"/>
              </a:rPr>
              <a:t>Lecture #</a:t>
            </a:r>
            <a:r>
              <a:rPr lang="en-IN" sz="2400" b="1" dirty="0" smtClean="0">
                <a:solidFill>
                  <a:schemeClr val="accent1">
                    <a:lumMod val="75000"/>
                  </a:schemeClr>
                </a:solidFill>
                <a:latin typeface="Arial Rounded MT Bold" pitchFamily="34" charset="0"/>
              </a:rPr>
              <a:t>6.0 &amp; 6.1</a:t>
            </a:r>
            <a:endParaRPr lang="en-IN" sz="2400" b="1" dirty="0">
              <a:solidFill>
                <a:schemeClr val="accent1">
                  <a:lumMod val="75000"/>
                </a:schemeClr>
              </a:solidFill>
              <a:latin typeface="Arial Rounded MT Bold" pitchFamily="34" charset="0"/>
            </a:endParaRP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1043608" y="4379912"/>
            <a:ext cx="7056784" cy="1752600"/>
          </a:xfrm>
        </p:spPr>
        <p:txBody>
          <a:bodyPr/>
          <a:lstStyle/>
          <a:p>
            <a:r>
              <a:rPr lang="en-IN" b="1" dirty="0" smtClean="0"/>
              <a:t>Dimensionality Reduction</a:t>
            </a:r>
            <a:endParaRPr lang="en-IN" b="1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© LPU :: INT247 Machine Learning Foundations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96802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7398916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904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51520" y="274638"/>
            <a:ext cx="8892480" cy="1143000"/>
          </a:xfrm>
        </p:spPr>
        <p:txBody>
          <a:bodyPr>
            <a:noAutofit/>
          </a:bodyPr>
          <a:lstStyle/>
          <a:p>
            <a:pPr algn="l"/>
            <a:r>
              <a:rPr lang="en-US" sz="3200" b="1" dirty="0" smtClean="0">
                <a:solidFill>
                  <a:srgbClr val="C00000"/>
                </a:solidFill>
              </a:rPr>
              <a:t>Principal Component Analysis</a:t>
            </a:r>
            <a:endParaRPr lang="en-IN" sz="3200" b="1" dirty="0">
              <a:solidFill>
                <a:srgbClr val="C0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Unsupervised linear transformation technique 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Identify patterns in data based on the correlation between features</a:t>
            </a:r>
            <a:r>
              <a:rPr lang="en-US" b="1" dirty="0" smtClean="0">
                <a:solidFill>
                  <a:srgbClr val="FF0000"/>
                </a:solidFill>
              </a:rPr>
              <a:t>.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Aims to find the directions of maximum variance in high dimensional data and projects it onto a new subspace with equal or fewer dimensions.</a:t>
            </a: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24340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7271275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23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51520" y="274638"/>
            <a:ext cx="8892480" cy="1143000"/>
          </a:xfrm>
        </p:spPr>
        <p:txBody>
          <a:bodyPr>
            <a:noAutofit/>
          </a:bodyPr>
          <a:lstStyle/>
          <a:p>
            <a:pPr algn="l"/>
            <a:r>
              <a:rPr lang="en-IN" sz="4000" b="1" dirty="0">
                <a:solidFill>
                  <a:srgbClr val="C00000"/>
                </a:solidFill>
              </a:rPr>
              <a:t>Steps of PCA</a:t>
            </a:r>
            <a:endParaRPr lang="en-IN" sz="4000" b="1" dirty="0">
              <a:solidFill>
                <a:srgbClr val="C0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467544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8" name="Content Placeholder 1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23528" y="1124744"/>
            <a:ext cx="8712968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IN" sz="2800" b="1" dirty="0">
                <a:solidFill>
                  <a:srgbClr val="FF0000"/>
                </a:solidFill>
              </a:rPr>
              <a:t>Standardize the d-dimensional dataset.</a:t>
            </a:r>
          </a:p>
          <a:p>
            <a:pPr marL="514350" indent="-514350">
              <a:buAutoNum type="arabicPeriod"/>
            </a:pPr>
            <a:r>
              <a:rPr lang="en-IN" sz="2800" b="1" dirty="0">
                <a:solidFill>
                  <a:srgbClr val="FF0000"/>
                </a:solidFill>
              </a:rPr>
              <a:t>Construct the covariance matrix.</a:t>
            </a:r>
          </a:p>
          <a:p>
            <a:pPr marL="514350" indent="-514350">
              <a:buAutoNum type="arabicPeriod"/>
            </a:pPr>
            <a:r>
              <a:rPr lang="en-IN" sz="2800" b="1" dirty="0">
                <a:solidFill>
                  <a:srgbClr val="FF0000"/>
                </a:solidFill>
              </a:rPr>
              <a:t>Decompose the covariance matrix into its eigenvectors and eigenvalues.</a:t>
            </a:r>
          </a:p>
          <a:p>
            <a:pPr marL="514350" indent="-514350">
              <a:buAutoNum type="arabicPeriod"/>
            </a:pPr>
            <a:r>
              <a:rPr lang="en-IN" sz="2800" b="1" dirty="0">
                <a:solidFill>
                  <a:srgbClr val="FF0000"/>
                </a:solidFill>
              </a:rPr>
              <a:t>Select k eigenvectors that correspond to the k largest eigenvalues, where k is the dimensionality of the new feature space (k&lt;=d).</a:t>
            </a:r>
          </a:p>
          <a:p>
            <a:pPr marL="514350" indent="-514350">
              <a:buAutoNum type="arabicPeriod"/>
            </a:pPr>
            <a:r>
              <a:rPr lang="en-IN" sz="2800" b="1" dirty="0">
                <a:solidFill>
                  <a:srgbClr val="FF0000"/>
                </a:solidFill>
              </a:rPr>
              <a:t>Construct a projection matrix W from the “top” k eigenvectors.</a:t>
            </a:r>
          </a:p>
          <a:p>
            <a:pPr marL="514350" indent="-514350">
              <a:buAutoNum type="arabicPeriod"/>
            </a:pPr>
            <a:r>
              <a:rPr lang="en-IN" sz="2800" b="1" dirty="0">
                <a:solidFill>
                  <a:srgbClr val="FF0000"/>
                </a:solidFill>
              </a:rPr>
              <a:t>Transform the d-dimensional input dataset X using the projection matrix W to obtain the new k-dimensional feature subspace.</a:t>
            </a:r>
          </a:p>
        </p:txBody>
      </p:sp>
    </p:spTree>
    <p:extLst>
      <p:ext uri="{BB962C8B-B14F-4D97-AF65-F5344CB8AC3E}">
        <p14:creationId xmlns:p14="http://schemas.microsoft.com/office/powerpoint/2010/main" val="1624701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1998485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48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51520" y="274638"/>
            <a:ext cx="8892480" cy="1143000"/>
          </a:xfrm>
        </p:spPr>
        <p:txBody>
          <a:bodyPr>
            <a:noAutofit/>
          </a:bodyPr>
          <a:lstStyle/>
          <a:p>
            <a:pPr algn="l"/>
            <a:r>
              <a:rPr lang="en-IN" sz="4000" b="1" dirty="0" smtClean="0">
                <a:solidFill>
                  <a:srgbClr val="C00000"/>
                </a:solidFill>
              </a:rPr>
              <a:t>PCA</a:t>
            </a:r>
            <a:endParaRPr lang="en-IN" sz="4000" b="1" dirty="0">
              <a:solidFill>
                <a:srgbClr val="C0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467544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8" name="Content Placeholder 1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23528" y="1124744"/>
            <a:ext cx="8712968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800" b="1" dirty="0" smtClean="0">
                <a:solidFill>
                  <a:srgbClr val="FF0000"/>
                </a:solidFill>
              </a:rPr>
              <a:t>After transformation: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IN" sz="2800" b="1" dirty="0" smtClean="0">
                <a:solidFill>
                  <a:srgbClr val="FF0000"/>
                </a:solidFill>
              </a:rPr>
              <a:t>The first principal component will have the largest variance.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IN" sz="2800" b="1" dirty="0" smtClean="0">
                <a:solidFill>
                  <a:srgbClr val="FF0000"/>
                </a:solidFill>
              </a:rPr>
              <a:t>All principal components will have largest possible variance given that they are uncorrelated to the other principal components.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IN" sz="2800" b="1" dirty="0" smtClean="0">
                <a:solidFill>
                  <a:srgbClr val="FF0000"/>
                </a:solidFill>
              </a:rPr>
              <a:t>PCA directions are highly sensitive to data scaling, so </a:t>
            </a:r>
            <a:r>
              <a:rPr lang="en-IN" sz="2800" b="1" i="1" dirty="0" smtClean="0">
                <a:solidFill>
                  <a:srgbClr val="FF0000"/>
                </a:solidFill>
              </a:rPr>
              <a:t>features</a:t>
            </a:r>
            <a:r>
              <a:rPr lang="en-IN" sz="2800" b="1" dirty="0" smtClean="0">
                <a:solidFill>
                  <a:srgbClr val="FF0000"/>
                </a:solidFill>
              </a:rPr>
              <a:t> must be </a:t>
            </a:r>
            <a:r>
              <a:rPr lang="en-IN" sz="2800" b="1" i="1" dirty="0" smtClean="0">
                <a:solidFill>
                  <a:srgbClr val="FF0000"/>
                </a:solidFill>
              </a:rPr>
              <a:t>standardized</a:t>
            </a:r>
            <a:r>
              <a:rPr lang="en-IN" sz="2800" b="1" dirty="0" smtClean="0">
                <a:solidFill>
                  <a:srgbClr val="FF0000"/>
                </a:solidFill>
              </a:rPr>
              <a:t> prior to PCA.</a:t>
            </a:r>
            <a:endParaRPr lang="en-IN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250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872" name="Picture 7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113" y="198120"/>
            <a:ext cx="7620000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/>
          <p:cNvCxnSpPr/>
          <p:nvPr/>
        </p:nvCxnSpPr>
        <p:spPr>
          <a:xfrm>
            <a:off x="961721" y="510540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Date Placeholder 3">
            <a:extLst>
              <a:ext uri="{FF2B5EF4-FFF2-40B4-BE49-F238E27FC236}">
                <a16:creationId xmlns="" xmlns:a16="http://schemas.microsoft.com/office/drawing/2014/main" id="{ABCD7C30-1B6E-475E-BBFE-37A8D854124A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© LPU :: INT247 Machine Learning Foundations </a:t>
            </a:r>
            <a:endParaRPr lang="en-IN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5339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0172134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70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0" name="Picture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 smtClean="0">
                <a:solidFill>
                  <a:srgbClr val="C00000"/>
                </a:solidFill>
              </a:rPr>
              <a:t>Dimensionality Reduction</a:t>
            </a:r>
            <a:endParaRPr lang="en-IN" sz="4800" dirty="0">
              <a:solidFill>
                <a:srgbClr val="C00000"/>
              </a:solidFill>
            </a:endParaRP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Finds a low-dimensional representation of the data that retains as much information as possible.</a:t>
            </a:r>
            <a:endParaRPr lang="en-IN" b="1" dirty="0" smtClean="0">
              <a:solidFill>
                <a:srgbClr val="FF0000"/>
              </a:solidFill>
            </a:endParaRPr>
          </a:p>
          <a:p>
            <a:r>
              <a:rPr lang="en-US" b="1" dirty="0" err="1" smtClean="0">
                <a:solidFill>
                  <a:srgbClr val="FF0000"/>
                </a:solidFill>
              </a:rPr>
              <a:t>Eg</a:t>
            </a:r>
            <a:r>
              <a:rPr lang="en-US" b="1" dirty="0" smtClean="0">
                <a:solidFill>
                  <a:srgbClr val="FF0000"/>
                </a:solidFill>
              </a:rPr>
              <a:t>: two dimensions x1 and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rgbClr val="FF0000"/>
                </a:solidFill>
              </a:rPr>
              <a:t>     x2 converted into one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rgbClr val="FF0000"/>
                </a:solidFill>
              </a:rPr>
              <a:t>     dimension </a:t>
            </a:r>
            <a:r>
              <a:rPr lang="en-US" b="1" dirty="0" err="1" smtClean="0">
                <a:solidFill>
                  <a:srgbClr val="FF0000"/>
                </a:solidFill>
              </a:rPr>
              <a:t>i.e</a:t>
            </a:r>
            <a:r>
              <a:rPr lang="en-US" b="1" dirty="0" smtClean="0">
                <a:solidFill>
                  <a:srgbClr val="FF0000"/>
                </a:solidFill>
              </a:rPr>
              <a:t> z1.</a:t>
            </a:r>
            <a:endParaRPr lang="en-IN" b="1" dirty="0" smtClean="0">
              <a:solidFill>
                <a:srgbClr val="FF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3429000"/>
            <a:ext cx="2952328" cy="2913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17032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5100125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116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 smtClean="0">
                <a:solidFill>
                  <a:srgbClr val="C00000"/>
                </a:solidFill>
              </a:rPr>
              <a:t>Getting rid of Unnecessary</a:t>
            </a:r>
            <a:endParaRPr lang="en-IN" sz="4800" dirty="0">
              <a:solidFill>
                <a:srgbClr val="C00000"/>
              </a:solidFill>
            </a:endParaRP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b="1" dirty="0" smtClean="0">
              <a:solidFill>
                <a:srgbClr val="FF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9011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916832"/>
            <a:ext cx="7338401" cy="37444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3904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1787751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139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 smtClean="0">
                <a:solidFill>
                  <a:srgbClr val="C00000"/>
                </a:solidFill>
              </a:rPr>
              <a:t>Getting rid of Unnecessary</a:t>
            </a:r>
            <a:endParaRPr lang="en-IN" sz="4800" dirty="0">
              <a:solidFill>
                <a:srgbClr val="C00000"/>
              </a:solidFill>
            </a:endParaRP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457200" y="1484784"/>
            <a:ext cx="8229600" cy="4968552"/>
          </a:xfrm>
        </p:spPr>
        <p:txBody>
          <a:bodyPr>
            <a:normAutofit fontScale="92500" lnSpcReduction="10000"/>
          </a:bodyPr>
          <a:lstStyle/>
          <a:p>
            <a:r>
              <a:rPr lang="en-IN" b="1" dirty="0" smtClean="0">
                <a:solidFill>
                  <a:srgbClr val="FF0000"/>
                </a:solidFill>
              </a:rPr>
              <a:t>Can you characterize each house by its floor count?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No, as they have low variance, </a:t>
            </a:r>
            <a:r>
              <a:rPr lang="el-GR" b="1" dirty="0" smtClean="0">
                <a:solidFill>
                  <a:srgbClr val="FF0000"/>
                </a:solidFill>
              </a:rPr>
              <a:t>σ</a:t>
            </a:r>
            <a:r>
              <a:rPr lang="en-IN" b="1" baseline="30000" dirty="0" smtClean="0">
                <a:solidFill>
                  <a:srgbClr val="FF0000"/>
                </a:solidFill>
              </a:rPr>
              <a:t>2</a:t>
            </a:r>
            <a:r>
              <a:rPr lang="en-IN" b="1" dirty="0" smtClean="0">
                <a:solidFill>
                  <a:srgbClr val="FF0000"/>
                </a:solidFill>
              </a:rPr>
              <a:t>=0.2</a:t>
            </a:r>
          </a:p>
          <a:p>
            <a:r>
              <a:rPr lang="en-IN" b="1" dirty="0">
                <a:solidFill>
                  <a:srgbClr val="FF0000"/>
                </a:solidFill>
              </a:rPr>
              <a:t>Can you characterize each house by its </a:t>
            </a:r>
            <a:r>
              <a:rPr lang="en-IN" b="1" dirty="0" smtClean="0">
                <a:solidFill>
                  <a:srgbClr val="FF0000"/>
                </a:solidFill>
              </a:rPr>
              <a:t>households?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May be, as its variance is </a:t>
            </a:r>
            <a:r>
              <a:rPr lang="el-GR" b="1" dirty="0">
                <a:solidFill>
                  <a:srgbClr val="FF0000"/>
                </a:solidFill>
              </a:rPr>
              <a:t>σ</a:t>
            </a:r>
            <a:r>
              <a:rPr lang="en-IN" b="1" baseline="30000" dirty="0" smtClean="0">
                <a:solidFill>
                  <a:srgbClr val="FF0000"/>
                </a:solidFill>
              </a:rPr>
              <a:t>2</a:t>
            </a:r>
            <a:r>
              <a:rPr lang="en-IN" b="1" dirty="0" smtClean="0">
                <a:solidFill>
                  <a:srgbClr val="FF0000"/>
                </a:solidFill>
              </a:rPr>
              <a:t>=28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Area has the variance 43.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Value has the variance 127</a:t>
            </a:r>
          </a:p>
          <a:p>
            <a:pPr marL="0" indent="0">
              <a:buNone/>
            </a:pPr>
            <a:r>
              <a:rPr lang="en-IN" b="1" dirty="0" smtClean="0">
                <a:solidFill>
                  <a:srgbClr val="FF0000"/>
                </a:solidFill>
              </a:rPr>
              <a:t>So, Area and Value are more representative than other two features.</a:t>
            </a:r>
            <a:endParaRPr lang="en-IN" b="1" dirty="0">
              <a:solidFill>
                <a:srgbClr val="FF0000"/>
              </a:solidFill>
            </a:endParaRPr>
          </a:p>
          <a:p>
            <a:endParaRPr lang="en-IN" b="1" baseline="30000" dirty="0" smtClean="0">
              <a:solidFill>
                <a:srgbClr val="FF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2772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8292251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64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 smtClean="0">
                <a:solidFill>
                  <a:srgbClr val="C00000"/>
                </a:solidFill>
              </a:rPr>
              <a:t>Getting rid of Unnecessary</a:t>
            </a:r>
            <a:endParaRPr lang="en-IN" sz="4800" dirty="0">
              <a:solidFill>
                <a:srgbClr val="C00000"/>
              </a:solidFill>
            </a:endParaRP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457200" y="1484784"/>
            <a:ext cx="8229600" cy="4968552"/>
          </a:xfrm>
        </p:spPr>
        <p:txBody>
          <a:bodyPr>
            <a:normAutofit/>
          </a:bodyPr>
          <a:lstStyle/>
          <a:p>
            <a:r>
              <a:rPr lang="en-IN" b="1" dirty="0" smtClean="0">
                <a:solidFill>
                  <a:srgbClr val="FF0000"/>
                </a:solidFill>
              </a:rPr>
              <a:t>What</a:t>
            </a:r>
            <a:r>
              <a:rPr lang="en-IN" b="1" baseline="30000" dirty="0" smtClean="0">
                <a:solidFill>
                  <a:srgbClr val="FF0000"/>
                </a:solidFill>
              </a:rPr>
              <a:t> </a:t>
            </a:r>
            <a:r>
              <a:rPr lang="en-IN" b="1" dirty="0" smtClean="0">
                <a:solidFill>
                  <a:srgbClr val="FF0000"/>
                </a:solidFill>
              </a:rPr>
              <a:t>about the relation between features?</a:t>
            </a:r>
          </a:p>
          <a:p>
            <a:r>
              <a:rPr lang="en-IN" b="1" u="sng" dirty="0" smtClean="0">
                <a:solidFill>
                  <a:srgbClr val="C00000"/>
                </a:solidFill>
              </a:rPr>
              <a:t>Value</a:t>
            </a:r>
            <a:r>
              <a:rPr lang="en-IN" b="1" dirty="0" smtClean="0">
                <a:solidFill>
                  <a:srgbClr val="FF0000"/>
                </a:solidFill>
              </a:rPr>
              <a:t> is roughly double the</a:t>
            </a:r>
            <a:r>
              <a:rPr lang="en-IN" b="1" u="sng" dirty="0" smtClean="0">
                <a:solidFill>
                  <a:srgbClr val="C00000"/>
                </a:solidFill>
              </a:rPr>
              <a:t> Area</a:t>
            </a:r>
            <a:r>
              <a:rPr lang="en-IN" b="1" dirty="0" smtClean="0">
                <a:solidFill>
                  <a:srgbClr val="FF0000"/>
                </a:solidFill>
              </a:rPr>
              <a:t>.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i.e. covariance is high in between </a:t>
            </a:r>
            <a:r>
              <a:rPr lang="en-IN" b="1" u="sng" dirty="0" smtClean="0">
                <a:solidFill>
                  <a:srgbClr val="C00000"/>
                </a:solidFill>
              </a:rPr>
              <a:t>Area</a:t>
            </a:r>
            <a:r>
              <a:rPr lang="en-IN" b="1" dirty="0" smtClean="0">
                <a:solidFill>
                  <a:srgbClr val="FF0000"/>
                </a:solidFill>
              </a:rPr>
              <a:t> and </a:t>
            </a:r>
            <a:r>
              <a:rPr lang="en-IN" b="1" u="sng" dirty="0" smtClean="0">
                <a:solidFill>
                  <a:srgbClr val="C00000"/>
                </a:solidFill>
              </a:rPr>
              <a:t>Value</a:t>
            </a:r>
            <a:r>
              <a:rPr lang="en-IN" b="1" dirty="0" smtClean="0">
                <a:solidFill>
                  <a:srgbClr val="FF0000"/>
                </a:solidFill>
              </a:rPr>
              <a:t>.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Higher the covariance, the more correlated the two features are, which implies redundancy in the data.	</a:t>
            </a:r>
            <a:endParaRPr lang="en-IN" b="1" baseline="30000" dirty="0" smtClean="0">
              <a:solidFill>
                <a:srgbClr val="FF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8029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0573239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187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4800" dirty="0" smtClean="0">
                <a:solidFill>
                  <a:srgbClr val="C00000"/>
                </a:solidFill>
              </a:rPr>
              <a:t>Discussion</a:t>
            </a:r>
            <a:endParaRPr lang="en-IN" sz="4800" dirty="0">
              <a:solidFill>
                <a:srgbClr val="C00000"/>
              </a:solidFill>
            </a:endParaRP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457200" y="1484784"/>
            <a:ext cx="8229600" cy="4968552"/>
          </a:xfrm>
        </p:spPr>
        <p:txBody>
          <a:bodyPr>
            <a:normAutofit/>
          </a:bodyPr>
          <a:lstStyle/>
          <a:p>
            <a:r>
              <a:rPr lang="en-IN" b="1" dirty="0" smtClean="0">
                <a:solidFill>
                  <a:srgbClr val="FF0000"/>
                </a:solidFill>
              </a:rPr>
              <a:t>It’s a </a:t>
            </a:r>
            <a:r>
              <a:rPr lang="en-IN" b="1" i="1" dirty="0" smtClean="0">
                <a:solidFill>
                  <a:srgbClr val="FF0000"/>
                </a:solidFill>
              </a:rPr>
              <a:t>good thing </a:t>
            </a:r>
            <a:r>
              <a:rPr lang="en-IN" b="1" dirty="0" smtClean="0">
                <a:solidFill>
                  <a:srgbClr val="FF0000"/>
                </a:solidFill>
              </a:rPr>
              <a:t>to have features with </a:t>
            </a:r>
            <a:r>
              <a:rPr lang="en-IN" b="1" i="1" dirty="0" smtClean="0">
                <a:solidFill>
                  <a:srgbClr val="FF0000"/>
                </a:solidFill>
              </a:rPr>
              <a:t>high variance</a:t>
            </a:r>
            <a:r>
              <a:rPr lang="en-IN" b="1" dirty="0" smtClean="0">
                <a:solidFill>
                  <a:srgbClr val="FF0000"/>
                </a:solidFill>
              </a:rPr>
              <a:t>, since they will be more informative and more important.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It’s a </a:t>
            </a:r>
            <a:r>
              <a:rPr lang="en-IN" b="1" i="1" dirty="0" smtClean="0">
                <a:solidFill>
                  <a:srgbClr val="FF0000"/>
                </a:solidFill>
              </a:rPr>
              <a:t>bad thing </a:t>
            </a:r>
            <a:r>
              <a:rPr lang="en-IN" b="1" dirty="0" smtClean="0">
                <a:solidFill>
                  <a:srgbClr val="FF0000"/>
                </a:solidFill>
              </a:rPr>
              <a:t>to have highly </a:t>
            </a:r>
            <a:r>
              <a:rPr lang="en-IN" b="1" i="1" dirty="0" smtClean="0">
                <a:solidFill>
                  <a:srgbClr val="FF0000"/>
                </a:solidFill>
              </a:rPr>
              <a:t>correlated features</a:t>
            </a:r>
            <a:r>
              <a:rPr lang="en-IN" b="1" dirty="0" smtClean="0">
                <a:solidFill>
                  <a:srgbClr val="FF0000"/>
                </a:solidFill>
              </a:rPr>
              <a:t> since they can be deduced from one another with little loss in information.</a:t>
            </a:r>
            <a:endParaRPr lang="en-IN" b="1" dirty="0" smtClean="0">
              <a:solidFill>
                <a:srgbClr val="FF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496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2755558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31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-18391" y="404664"/>
            <a:ext cx="925252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IN" sz="4800" dirty="0" smtClean="0">
                <a:solidFill>
                  <a:srgbClr val="C00000"/>
                </a:solidFill>
              </a:rPr>
              <a:t>Why Dimension Reduction is Important?</a:t>
            </a:r>
            <a:endParaRPr lang="en-IN" sz="4800" dirty="0">
              <a:solidFill>
                <a:srgbClr val="C0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More variables, more trouble</a:t>
            </a:r>
            <a:r>
              <a:rPr lang="en-US" b="1" dirty="0" smtClean="0">
                <a:solidFill>
                  <a:srgbClr val="FF0000"/>
                </a:solidFill>
              </a:rPr>
              <a:t>.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Relevant/irrelevant variables.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Is there any algorithm which can identify the most significant variable?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78523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775598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53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51520" y="274638"/>
            <a:ext cx="8892480" cy="1143000"/>
          </a:xfrm>
        </p:spPr>
        <p:txBody>
          <a:bodyPr>
            <a:noAutofit/>
          </a:bodyPr>
          <a:lstStyle/>
          <a:p>
            <a:pPr algn="l"/>
            <a:r>
              <a:rPr lang="en-IN" sz="3200" b="1" dirty="0" smtClean="0">
                <a:solidFill>
                  <a:srgbClr val="C00000"/>
                </a:solidFill>
              </a:rPr>
              <a:t>Different Methods of Dimensionality Reduction</a:t>
            </a:r>
            <a:endParaRPr lang="en-IN" sz="3200" b="1" dirty="0">
              <a:solidFill>
                <a:srgbClr val="C0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Feature Selection (Data Preprocessing)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Feature Extraction: summarize the information of a dataset by transforming it onto a new feature subspace of lower dimensionality.</a:t>
            </a:r>
            <a:endParaRPr lang="en-IN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7136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0586923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877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51520" y="274638"/>
            <a:ext cx="8892480" cy="1143000"/>
          </a:xfrm>
        </p:spPr>
        <p:txBody>
          <a:bodyPr>
            <a:noAutofit/>
          </a:bodyPr>
          <a:lstStyle/>
          <a:p>
            <a:pPr algn="l"/>
            <a:r>
              <a:rPr lang="en-IN" sz="3200" b="1" dirty="0" smtClean="0">
                <a:solidFill>
                  <a:srgbClr val="C00000"/>
                </a:solidFill>
              </a:rPr>
              <a:t>Dimensionality Reduction via Feature Extraction</a:t>
            </a:r>
            <a:endParaRPr lang="en-IN" sz="3200" b="1" dirty="0">
              <a:solidFill>
                <a:srgbClr val="C0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539552" y="1412776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Principal Component Analysis (PCA): unsupervised data compression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Linear Discriminant Analysis (LDA): supervised technique for maximizing class </a:t>
            </a:r>
            <a:r>
              <a:rPr lang="en-US" b="1" dirty="0" err="1" smtClean="0">
                <a:solidFill>
                  <a:srgbClr val="FF0000"/>
                </a:solidFill>
              </a:rPr>
              <a:t>separability</a:t>
            </a:r>
            <a:r>
              <a:rPr lang="en-US" b="1" dirty="0" smtClean="0">
                <a:solidFill>
                  <a:srgbClr val="FF0000"/>
                </a:solidFill>
              </a:rPr>
              <a:t>.</a:t>
            </a:r>
          </a:p>
          <a:p>
            <a:r>
              <a:rPr lang="en-US" b="1" dirty="0" err="1" smtClean="0">
                <a:solidFill>
                  <a:srgbClr val="FF0000"/>
                </a:solidFill>
              </a:rPr>
              <a:t>Kernal</a:t>
            </a:r>
            <a:r>
              <a:rPr lang="en-US" b="1" dirty="0" smtClean="0">
                <a:solidFill>
                  <a:srgbClr val="FF0000"/>
                </a:solidFill>
              </a:rPr>
              <a:t> Principal Component Analysis: Nonlinear Dimensionality Reduction</a:t>
            </a:r>
          </a:p>
          <a:p>
            <a:endParaRPr lang="en-IN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1305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3828</TotalTime>
  <Words>564</Words>
  <Application>Microsoft Office PowerPoint</Application>
  <PresentationFormat>On-screen Show (4:3)</PresentationFormat>
  <Paragraphs>71</Paragraphs>
  <Slides>13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INT247 Machine Learning Foundations</vt:lpstr>
      <vt:lpstr>Dimensionality Reduction</vt:lpstr>
      <vt:lpstr>Getting rid of Unnecessary</vt:lpstr>
      <vt:lpstr>Getting rid of Unnecessary</vt:lpstr>
      <vt:lpstr>Getting rid of Unnecessary</vt:lpstr>
      <vt:lpstr>Discussion</vt:lpstr>
      <vt:lpstr>Why Dimension Reduction is Important?</vt:lpstr>
      <vt:lpstr>Different Methods of Dimensionality Reduction</vt:lpstr>
      <vt:lpstr>Dimensionality Reduction via Feature Extraction</vt:lpstr>
      <vt:lpstr>Principal Component Analysis</vt:lpstr>
      <vt:lpstr>Steps of PCA</vt:lpstr>
      <vt:lpstr>PCA</vt:lpstr>
      <vt:lpstr>PowerPoint Presentation</vt:lpstr>
    </vt:vector>
  </TitlesOfParts>
  <Company>home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INT247 Machine Learning Foundations</dc:title>
  <dc:creator>Windows User</dc:creator>
  <cp:lastModifiedBy>ismail - [2010]</cp:lastModifiedBy>
  <cp:revision>90</cp:revision>
  <dcterms:created xsi:type="dcterms:W3CDTF">2018-12-24T05:04:17Z</dcterms:created>
  <dcterms:modified xsi:type="dcterms:W3CDTF">2019-03-15T11:00:10Z</dcterms:modified>
</cp:coreProperties>
</file>

<file path=docProps/thumbnail.jpeg>
</file>